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8" r:id="rId3"/>
    <p:sldId id="259" r:id="rId4"/>
    <p:sldId id="287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1" r:id="rId13"/>
    <p:sldId id="272" r:id="rId14"/>
    <p:sldId id="266" r:id="rId15"/>
    <p:sldId id="267" r:id="rId16"/>
    <p:sldId id="288" r:id="rId17"/>
    <p:sldId id="269" r:id="rId18"/>
    <p:sldId id="270" r:id="rId19"/>
    <p:sldId id="273" r:id="rId20"/>
    <p:sldId id="274" r:id="rId21"/>
    <p:sldId id="275" r:id="rId22"/>
    <p:sldId id="279" r:id="rId23"/>
    <p:sldId id="277" r:id="rId24"/>
    <p:sldId id="278" r:id="rId25"/>
    <p:sldId id="280" r:id="rId26"/>
    <p:sldId id="282" r:id="rId27"/>
    <p:sldId id="281" r:id="rId28"/>
    <p:sldId id="276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72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6" name="Group 73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7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8" name="Oval 7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" name="Oval 7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0" name="Oval 7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1" name="Oval 7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2" name="Freeform 7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3" name="Freeform 8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4" name="Freeform 8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5" name="Freeform 8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6" name="Freeform 8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7" name="Oval 84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7" name="Group 85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8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0" name="Oval 8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" name="Oval 8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2" name="Oval 8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3" name="Oval 9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" name="Oval 9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5" name="Oval 9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6" name="Oval 9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7" name="Freeform 94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8" name="Freeform 95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9" name="Freeform 96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0" name="Freeform 97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" name="Freeform 98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2" name="Freeform 99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3" name="Freeform 100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4" name="Freeform 101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5" name="Freeform 102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" name="Freeform 103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8" name="Group 104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10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" name="Freeform 10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4" name="Freeform 10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5" name="Freeform 10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6" name="Freeform 10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" name="Freeform 11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8" name="Freeform 11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9" name="Freeform 11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0" name="Freeform 11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1" name="Freeform 11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2" name="Freeform 11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3" name="Oval 116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4" name="Oval 117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5" name="Oval 118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6" name="Oval 119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" name="Oval 120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8" name="Oval 121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9" name="Group 122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123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124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125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" name="Freeform 126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6" name="Freeform 129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17" name="Group 130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131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19" name="Oval 132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20" name="Oval 133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21" name="Oval 134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37485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485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EBC17-8E20-4166-8755-B443C39D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DACE3-5C0A-4168-B079-2AF2B7B72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13467-276E-456A-B6AC-D3CE06BCE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731FF-A718-4605-A9DE-F9E28DEC4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5E96-4FB1-498E-88FD-4D42112A8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15AC5-4066-4625-9D0C-2933F98AF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2F38-E117-4B9C-81EB-765968D96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B6291-0660-4049-AD62-FFA514AE6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CB720-9D27-4775-993E-C34D03B78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CF148-DABE-4696-A294-1DFE2A711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908E6-B5A8-4C13-98E5-2238FC64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84" name="Freeform 24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1027" name="Group 77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376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1034" name="Group 7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3774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75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76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77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78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79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80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81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82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83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813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1035" name="Group 73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3766" name="Oval 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67" name="Oval 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68" name="Oval 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69" name="Oval 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70" name="Oval 1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71" name="Oval 1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72" name="Oval 1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73" name="Oval 1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8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8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8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8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8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9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9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9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9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9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1036" name="Group 7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3795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96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97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98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799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800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801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802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803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804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805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815" name="Oval 55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816" name="Oval 56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817" name="Oval 57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818" name="Oval 58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819" name="Oval 59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820" name="Oval 60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1037" name="Group 75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3806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807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808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809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810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811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3812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104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382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37382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37382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37382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373826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3838" name="Rectangle 7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3839" name="Rectangle 7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840" name="Rectangle 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841" name="Rectangle 8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973A311-99F6-48A8-B1E8-B38FFE6CE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11" r:id="rId3"/>
    <p:sldLayoutId id="2147483710" r:id="rId4"/>
    <p:sldLayoutId id="2147483709" r:id="rId5"/>
    <p:sldLayoutId id="2147483708" r:id="rId6"/>
    <p:sldLayoutId id="2147483707" r:id="rId7"/>
    <p:sldLayoutId id="2147483706" r:id="rId8"/>
    <p:sldLayoutId id="2147483705" r:id="rId9"/>
    <p:sldLayoutId id="2147483704" r:id="rId10"/>
    <p:sldLayoutId id="214748370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5400" b="1">
                <a:latin typeface="Times New Roman" pitchFamily="18" charset="0"/>
                <a:cs typeface="Times New Roman" pitchFamily="18" charset="0"/>
              </a:rPr>
              <a:t>Fracked America: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3600" b="1">
                <a:latin typeface="Times New Roman" pitchFamily="18" charset="0"/>
                <a:cs typeface="Times New Roman" pitchFamily="18" charset="0"/>
              </a:rPr>
              <a:t>Opposition Movement Ignited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228600" y="2068513"/>
            <a:ext cx="8610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By John Armstrong</a:t>
            </a:r>
          </a:p>
          <a:p>
            <a:pPr algn="ctr"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John@FrackAction.com</a:t>
            </a:r>
          </a:p>
        </p:txBody>
      </p:sp>
      <p:pic>
        <p:nvPicPr>
          <p:cNvPr id="13315" name="Picture 3" descr="C:\Users\Armstrong\Desktop\Brussels Presentation Pictures\NY Crossroads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3505200"/>
            <a:ext cx="64008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2250"/>
            <a:ext cx="828198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latin typeface="Times New Roman" pitchFamily="18" charset="0"/>
                <a:cs typeface="Times New Roman" pitchFamily="18" charset="0"/>
              </a:rPr>
              <a:t>New Yorkers Against Fracking</a:t>
            </a:r>
          </a:p>
        </p:txBody>
      </p:sp>
      <p:pic>
        <p:nvPicPr>
          <p:cNvPr id="2355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638" y="1147763"/>
            <a:ext cx="6740525" cy="540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09800"/>
            <a:ext cx="670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0188"/>
            <a:ext cx="4572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latin typeface="Times New Roman" pitchFamily="18" charset="0"/>
                <a:cs typeface="Times New Roman" pitchFamily="18" charset="0"/>
              </a:rPr>
              <a:t>‘Dear Governor Cuomo’</a:t>
            </a:r>
          </a:p>
          <a:p>
            <a:pPr algn="ctr" eaLnBrk="0" hangingPunct="0"/>
            <a:r>
              <a:rPr lang="en-US" sz="3200" b="1">
                <a:latin typeface="Times New Roman" pitchFamily="18" charset="0"/>
                <a:cs typeface="Times New Roman" pitchFamily="18" charset="0"/>
              </a:rPr>
              <a:t>www.Dear-Governor-Cuomo.com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575" y="1571625"/>
            <a:ext cx="62166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latin typeface="Times New Roman" pitchFamily="18" charset="0"/>
                <a:cs typeface="Times New Roman" pitchFamily="18" charset="0"/>
              </a:rPr>
              <a:t>Political Strategy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6106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Focus on the key decision maker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Constant pressure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State Legislature (individually &amp; as a body)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Hearings, comment periods,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etc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District actions &amp; local elected officials</a:t>
            </a:r>
          </a:p>
          <a:p>
            <a:pPr eaLnBrk="0" hangingPunct="0"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8838" y="345598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5598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533400"/>
            <a:ext cx="8837612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124200"/>
            <a:ext cx="477202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54102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latin typeface="Times New Roman" pitchFamily="18" charset="0"/>
                <a:cs typeface="Times New Roman" pitchFamily="18" charset="0"/>
              </a:rPr>
              <a:t>Messaging Narratives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228600" y="990600"/>
            <a:ext cx="8610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Arial" charset="0"/>
              <a:buChar char="•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Fracking cannot be done safely</a:t>
            </a:r>
          </a:p>
          <a:p>
            <a:pPr marL="457200" indent="-457200" eaLnBrk="0" hangingPunct="0">
              <a:buFont typeface="Arial" charset="0"/>
              <a:buChar char="•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Listen to the science &amp; experts</a:t>
            </a:r>
          </a:p>
          <a:p>
            <a:pPr marL="457200" indent="-457200" eaLnBrk="0" hangingPunct="0">
              <a:buFont typeface="Arial" charset="0"/>
              <a:buChar char="•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All New Yorkers can and do oppose fracking</a:t>
            </a:r>
          </a:p>
          <a:p>
            <a:pPr marL="457200" indent="-457200" eaLnBrk="0" hangingPunct="0">
              <a:buFont typeface="Arial" charset="0"/>
              <a:buChar char="•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Not environment versus jobs</a:t>
            </a:r>
          </a:p>
          <a:p>
            <a:pPr marL="457200" indent="-457200" eaLnBrk="0" hangingPunct="0">
              <a:buFont typeface="Arial" charset="0"/>
              <a:buChar char="•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Public health, water, economics</a:t>
            </a:r>
          </a:p>
          <a:p>
            <a:pPr marL="457200" indent="-457200" eaLnBrk="0" hangingPunct="0">
              <a:buFont typeface="Arial" charset="0"/>
              <a:buChar char="•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Unite &amp; amplify constituency groups</a:t>
            </a:r>
          </a:p>
          <a:p>
            <a:pPr marL="457200" indent="-457200" eaLnBrk="0" hangingPunct="0">
              <a:buFont typeface="Arial" charset="0"/>
              <a:buChar char="•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Press conferences, op-eds, LTEs, reports, etc</a:t>
            </a:r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137025"/>
            <a:ext cx="5519738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8768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495800"/>
            <a:ext cx="80200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733800"/>
            <a:ext cx="41433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228600"/>
            <a:ext cx="7083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6"/>
          <p:cNvSpPr txBox="1">
            <a:spLocks noChangeArrowheads="1"/>
          </p:cNvSpPr>
          <p:nvPr/>
        </p:nvSpPr>
        <p:spPr bwMode="auto">
          <a:xfrm>
            <a:off x="315913" y="6096000"/>
            <a:ext cx="4305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/>
              <a:t>www.ConcernedHealthNY.org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latin typeface="Times New Roman" pitchFamily="18" charset="0"/>
                <a:cs typeface="Times New Roman" pitchFamily="18" charset="0"/>
              </a:rPr>
              <a:t>2005 US Exemptions</a:t>
            </a:r>
          </a:p>
        </p:txBody>
      </p:sp>
      <p:pic>
        <p:nvPicPr>
          <p:cNvPr id="14338" name="Picture 2" descr="http://upload.wikimedia.org/wikipedia/commons/thumb/8/88/46_Dick_Cheney_3x4.jpg/220px-46_Dick_Cheney_3x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1825" y="1978025"/>
            <a:ext cx="244157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://kauz.images.worldnow.com/images/15051824_B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03425"/>
            <a:ext cx="430212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7800"/>
            <a:ext cx="7315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6195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125413" y="4446588"/>
            <a:ext cx="472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/>
              <a:t>www. BusinessesAgainstFrackingNY.com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819400"/>
            <a:ext cx="51847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3513"/>
            <a:ext cx="4449763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9113" y="4300538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4" descr="https://sphotos-a-lga.xx.fbcdn.net/hphotos-ash4/406176_361357970604665_202610867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6413" y="1087438"/>
            <a:ext cx="3314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 descr="Hudson Valley United Against Frack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51816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https://sphotos-b-lga.xx.fbcdn.net/hphotos-frc1/312400_504555069586917_406536455_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881313"/>
            <a:ext cx="3657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latin typeface="Times New Roman" pitchFamily="18" charset="0"/>
                <a:cs typeface="Times New Roman" pitchFamily="18" charset="0"/>
              </a:rPr>
              <a:t>Voices &amp; Experiences from PA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438" y="1019175"/>
            <a:ext cx="7146925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7201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207963" y="5715000"/>
            <a:ext cx="4305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/>
              <a:t>www.NYElectedOfficials.org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latin typeface="Times New Roman" pitchFamily="18" charset="0"/>
                <a:cs typeface="Times New Roman" pitchFamily="18" charset="0"/>
              </a:rPr>
              <a:t>United Front</a:t>
            </a:r>
          </a:p>
        </p:txBody>
      </p:sp>
      <p:pic>
        <p:nvPicPr>
          <p:cNvPr id="3789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1066800"/>
            <a:ext cx="7505700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latin typeface="Times New Roman" pitchFamily="18" charset="0"/>
                <a:cs typeface="Times New Roman" pitchFamily="18" charset="0"/>
              </a:rPr>
              <a:t>For Renewables</a:t>
            </a:r>
          </a:p>
        </p:txBody>
      </p:sp>
      <p:pic>
        <p:nvPicPr>
          <p:cNvPr id="3891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1254125"/>
            <a:ext cx="84931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latin typeface="Times New Roman" pitchFamily="18" charset="0"/>
                <a:cs typeface="Times New Roman" pitchFamily="18" charset="0"/>
              </a:rPr>
              <a:t>Still Growing</a:t>
            </a: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228600" y="1076325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The more people know, the more they oppose fracking</a:t>
            </a:r>
          </a:p>
        </p:txBody>
      </p:sp>
      <p:pic>
        <p:nvPicPr>
          <p:cNvPr id="3993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2057400"/>
            <a:ext cx="8734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latin typeface="Times New Roman" pitchFamily="18" charset="0"/>
                <a:cs typeface="Times New Roman" pitchFamily="18" charset="0"/>
              </a:rPr>
              <a:t>Americans Against Fracking</a:t>
            </a:r>
          </a:p>
          <a:p>
            <a:pPr algn="ctr" eaLnBrk="0" hangingPunct="0"/>
            <a:r>
              <a:rPr lang="en-US" sz="3200" b="1">
                <a:latin typeface="Times New Roman" pitchFamily="18" charset="0"/>
                <a:cs typeface="Times New Roman" pitchFamily="18" charset="0"/>
              </a:rPr>
              <a:t>www.AmericansAgainstFracking.org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490663"/>
            <a:ext cx="72104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latin typeface="Times New Roman" pitchFamily="18" charset="0"/>
                <a:cs typeface="Times New Roman" pitchFamily="18" charset="0"/>
              </a:rPr>
              <a:t>Californians Against Fracking</a:t>
            </a:r>
          </a:p>
          <a:p>
            <a:pPr algn="ctr" eaLnBrk="0" hangingPunct="0"/>
            <a:r>
              <a:rPr lang="en-US" sz="3200" b="1">
                <a:latin typeface="Times New Roman" pitchFamily="18" charset="0"/>
                <a:cs typeface="Times New Roman" pitchFamily="18" charset="0"/>
              </a:rPr>
              <a:t>www.CaliforniansAgainstFracking.org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1628775"/>
            <a:ext cx="79914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latin typeface="Times New Roman" pitchFamily="18" charset="0"/>
                <a:cs typeface="Times New Roman" pitchFamily="18" charset="0"/>
              </a:rPr>
              <a:t>Unchecked &amp; Unregulated</a:t>
            </a:r>
          </a:p>
        </p:txBody>
      </p:sp>
      <p:sp>
        <p:nvSpPr>
          <p:cNvPr id="15362" name="AutoShape 2" descr="https://mail-attachment.googleusercontent.com/attachment/u/0/?ui=2&amp;ik=c3f8b539ab&amp;view=att&amp;th=13b4260f993f05d4&amp;attid=0.17&amp;disp=inline&amp;realattid=f_ha15d2de16&amp;safe=1&amp;zw&amp;saduie=AG9B_P_szLpsa3zPMRK-XyvuEmmW&amp;sadet=1378088625217&amp;sads=djtdbduQcOwNQKtNQh-rNMT6YD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1219200"/>
            <a:ext cx="41100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43338"/>
            <a:ext cx="4184650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228600" y="6183313"/>
            <a:ext cx="4305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Photos by Les Stone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latin typeface="Times New Roman" pitchFamily="18" charset="0"/>
                <a:cs typeface="Times New Roman" pitchFamily="18" charset="0"/>
              </a:rPr>
              <a:t>PA Supports Moratorium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50" y="1219200"/>
            <a:ext cx="72009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228600" y="6029325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Democratic party comes out for statewide moratorium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latin typeface="Times New Roman" pitchFamily="18" charset="0"/>
                <a:cs typeface="Times New Roman" pitchFamily="18" charset="0"/>
              </a:rPr>
              <a:t>Opposition Growing Nationwide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1011238"/>
            <a:ext cx="63436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979863"/>
            <a:ext cx="6858000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 eaLnBrk="0" hangingPunct="0"/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John@FrackAction.com</a:t>
            </a:r>
          </a:p>
        </p:txBody>
      </p:sp>
      <p:pic>
        <p:nvPicPr>
          <p:cNvPr id="45058" name="Picture 2" descr="https://sphotos-a.xx.fbcdn.net/hphotos-ash2/550906_281813248582479_116655306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2279650"/>
            <a:ext cx="64008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7226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75" y="2438400"/>
            <a:ext cx="59563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latin typeface="Times New Roman" pitchFamily="18" charset="0"/>
                <a:cs typeface="Times New Roman" pitchFamily="18" charset="0"/>
              </a:rPr>
              <a:t>2008, 2010 New York Moratoria</a:t>
            </a:r>
          </a:p>
        </p:txBody>
      </p:sp>
      <p:pic>
        <p:nvPicPr>
          <p:cNvPr id="17410" name="Picture 4" descr="http://huntingny.com/forums/uploads/43e6ce5b9f50cc3306d07edde79524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32004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C:\Users\Armstrong\Desktop\Brussels Presentation Pictures\RuffaloMoratoriumPress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605088"/>
            <a:ext cx="4419600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latin typeface="Times New Roman" pitchFamily="18" charset="0"/>
                <a:cs typeface="Times New Roman" pitchFamily="18" charset="0"/>
              </a:rPr>
              <a:t>Grassroots Movement Grows</a:t>
            </a:r>
          </a:p>
        </p:txBody>
      </p:sp>
      <p:pic>
        <p:nvPicPr>
          <p:cNvPr id="18434" name="Picture 2" descr="https://fbcdn-sphotos-d-a.akamaihd.net/hphotos-ak-ash4/380080_314212501924319_74035412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5242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s://sphotos-b-atl.xx.fbcdn.net/hphotos-prn1/40743_169247583087479_448945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" y="1295400"/>
            <a:ext cx="4117975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latin typeface="Times New Roman" pitchFamily="18" charset="0"/>
                <a:cs typeface="Times New Roman" pitchFamily="18" charset="0"/>
              </a:rPr>
              <a:t>Call for a Ban</a:t>
            </a:r>
          </a:p>
        </p:txBody>
      </p:sp>
      <p:pic>
        <p:nvPicPr>
          <p:cNvPr id="19458" name="Picture 1" descr="C:\Users\Armstrong\Desktop\Brussels Presentation Pictures\268044_2231878401013_1369470012_2659018_527190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7763"/>
            <a:ext cx="53340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C:\Users\Armstrong\Desktop\Brussels Presentation Pictures\Buffalo.JPG"/>
          <p:cNvPicPr>
            <a:picLocks noChangeAspect="1" noChangeArrowheads="1"/>
          </p:cNvPicPr>
          <p:nvPr/>
        </p:nvPicPr>
        <p:blipFill>
          <a:blip r:embed="rId3"/>
          <a:srcRect b="34644"/>
          <a:stretch>
            <a:fillRect/>
          </a:stretch>
        </p:blipFill>
        <p:spPr bwMode="auto">
          <a:xfrm>
            <a:off x="3482975" y="4191000"/>
            <a:ext cx="517525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latin typeface="Times New Roman" pitchFamily="18" charset="0"/>
                <a:cs typeface="Times New Roman" pitchFamily="18" charset="0"/>
              </a:rPr>
              <a:t>Coordinated Grassroots Power</a:t>
            </a:r>
          </a:p>
        </p:txBody>
      </p:sp>
      <p:pic>
        <p:nvPicPr>
          <p:cNvPr id="20482" name="Picture 2" descr="C:\Users\Armstrong\Desktop\Brussels Presentation Pictures\DFNY Mar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3635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Armstrong\Desktop\Brussels Presentation Pictures\DFNY Ple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109913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200" b="1">
                <a:latin typeface="Times New Roman" pitchFamily="18" charset="0"/>
                <a:cs typeface="Times New Roman" pitchFamily="18" charset="0"/>
              </a:rPr>
              <a:t>Organizing Vision, Messaging Narratives and Political Strategy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516188"/>
            <a:ext cx="8610600" cy="297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Organizing Vision</a:t>
            </a:r>
          </a:p>
          <a:p>
            <a:pPr algn="ctr" eaLnBrk="0" hangingPunct="0">
              <a:defRPr/>
            </a:pP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Decentralized,  community groups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Local education/awareness building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Statewide coordinated network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Mobilize constituency groups</a:t>
            </a:r>
          </a:p>
          <a:p>
            <a:pPr eaLnBrk="0" hangingPunct="0"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 design template">
  <a:themeElements>
    <a:clrScheme name="Office Them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 design template</Template>
  <TotalTime>284</TotalTime>
  <Words>172</Words>
  <Application>Microsoft Office PowerPoint</Application>
  <PresentationFormat>On-screen Show (4:3)</PresentationFormat>
  <Paragraphs>53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Wingdings</vt:lpstr>
      <vt:lpstr>Calibri</vt:lpstr>
      <vt:lpstr>Times New Roman</vt:lpstr>
      <vt:lpstr>Ripple design template</vt:lpstr>
      <vt:lpstr>Ripple design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</dc:creator>
  <cp:lastModifiedBy>gmurray</cp:lastModifiedBy>
  <cp:revision>36</cp:revision>
  <cp:lastPrinted>1601-01-01T00:00:00Z</cp:lastPrinted>
  <dcterms:created xsi:type="dcterms:W3CDTF">2013-09-02T01:58:27Z</dcterms:created>
  <dcterms:modified xsi:type="dcterms:W3CDTF">2013-09-03T08:46:34Z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TC102037901033</vt:lpwstr>
  </property>
</Properties>
</file>